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57" r:id="rId6"/>
    <p:sldId id="258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2824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83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240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7583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5897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722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821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557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153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474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536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482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/>
          <p:cNvGrpSpPr/>
          <p:nvPr/>
        </p:nvGrpSpPr>
        <p:grpSpPr>
          <a:xfrm>
            <a:off x="770809" y="246699"/>
            <a:ext cx="7534275" cy="6624180"/>
            <a:chOff x="770809" y="246699"/>
            <a:chExt cx="7534275" cy="6624180"/>
          </a:xfrm>
        </p:grpSpPr>
        <p:grpSp>
          <p:nvGrpSpPr>
            <p:cNvPr id="5" name="Grupo 4"/>
            <p:cNvGrpSpPr/>
            <p:nvPr/>
          </p:nvGrpSpPr>
          <p:grpSpPr>
            <a:xfrm>
              <a:off x="770809" y="246699"/>
              <a:ext cx="7534275" cy="6624180"/>
              <a:chOff x="68978" y="-231822"/>
              <a:chExt cx="7534275" cy="6624180"/>
            </a:xfrm>
          </p:grpSpPr>
          <p:grpSp>
            <p:nvGrpSpPr>
              <p:cNvPr id="7" name="Grupo 6"/>
              <p:cNvGrpSpPr/>
              <p:nvPr/>
            </p:nvGrpSpPr>
            <p:grpSpPr>
              <a:xfrm>
                <a:off x="68978" y="-231822"/>
                <a:ext cx="7534275" cy="6624180"/>
                <a:chOff x="68978" y="-231822"/>
                <a:chExt cx="7534275" cy="6624180"/>
              </a:xfrm>
            </p:grpSpPr>
            <p:pic>
              <p:nvPicPr>
                <p:cNvPr id="9" name="Imagen 8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8978" y="5502088"/>
                  <a:ext cx="7534275" cy="89027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" name="Imagen 9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53000" y="-22272"/>
                  <a:ext cx="2143125" cy="80708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" name="Imagen 10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2450" y="-231822"/>
                  <a:ext cx="1885950" cy="107759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sp>
            <p:nvSpPr>
              <p:cNvPr id="8" name="Rectángulo 7"/>
              <p:cNvSpPr/>
              <p:nvPr/>
            </p:nvSpPr>
            <p:spPr>
              <a:xfrm>
                <a:off x="581025" y="1362943"/>
                <a:ext cx="6410325" cy="2575991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es-ES" sz="32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Ideas para la Transparencia en redes sociales:</a:t>
                </a:r>
                <a:r>
                  <a:rPr lang="es-ES" sz="32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Servicios de los Gobiernos Locales. </a:t>
                </a:r>
                <a:endParaRPr lang="es-ES" sz="32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6" name="Cuadro de texto 2"/>
            <p:cNvSpPr txBox="1">
              <a:spLocks noChangeArrowheads="1"/>
            </p:cNvSpPr>
            <p:nvPr/>
          </p:nvSpPr>
          <p:spPr bwMode="auto">
            <a:xfrm>
              <a:off x="2182097" y="4867174"/>
              <a:ext cx="4711700" cy="596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s-ES" sz="800" dirty="0">
                  <a:solidFill>
                    <a:srgbClr val="59595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Las opiniones vertidas en el presente material son de exclusiva responsabilidad de quienes las emiten y no representan, necesariamente, el pensamiento de la Unión Europea u otras instituciones que se mencionan.</a:t>
              </a:r>
              <a:endParaRPr lang="es-E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s-ES" sz="800" dirty="0">
                  <a:solidFill>
                    <a:srgbClr val="59595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s-E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s-ES" sz="800" dirty="0">
                  <a:solidFill>
                    <a:srgbClr val="59595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 puede reproducir y traducir parcialmente el texto publicado siempre que se indique la fuente.</a:t>
              </a:r>
              <a:endParaRPr lang="es-E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1081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ES" b="1" dirty="0" smtClean="0"/>
              <a:t>Transparencia en redes sociales:</a:t>
            </a:r>
            <a:br>
              <a:rPr lang="es-ES" b="1" dirty="0" smtClean="0"/>
            </a:br>
            <a:r>
              <a:rPr lang="es-ES" b="1" dirty="0" smtClean="0"/>
              <a:t>Servicios a la comunidad.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" dirty="0" smtClean="0"/>
              <a:t>El </a:t>
            </a:r>
            <a:r>
              <a:rPr lang="es-ES" dirty="0"/>
              <a:t>presente </a:t>
            </a:r>
            <a:r>
              <a:rPr lang="es-ES" dirty="0" smtClean="0"/>
              <a:t>documento </a:t>
            </a:r>
            <a:r>
              <a:rPr lang="es-ES" dirty="0"/>
              <a:t>tiene como objetivo </a:t>
            </a:r>
            <a:r>
              <a:rPr lang="es-ES" dirty="0" smtClean="0"/>
              <a:t>convertirse en una guía para la presentación de los servicios que ofrecen los </a:t>
            </a:r>
            <a:r>
              <a:rPr lang="es-ES" dirty="0"/>
              <a:t>G</a:t>
            </a:r>
            <a:r>
              <a:rPr lang="es-ES" dirty="0" smtClean="0"/>
              <a:t>obiernos Locales a la ciudadanía.</a:t>
            </a:r>
            <a:endParaRPr lang="es-ES" dirty="0"/>
          </a:p>
          <a:p>
            <a:pPr algn="just"/>
            <a:r>
              <a:rPr lang="es-ES" dirty="0" smtClean="0"/>
              <a:t>Proponemos plantillas básicas, con unos ejemplos que se muestran a continuación.</a:t>
            </a:r>
          </a:p>
          <a:p>
            <a:pPr algn="just"/>
            <a:r>
              <a:rPr lang="es-ES" dirty="0" smtClean="0"/>
              <a:t>Instamos a los gobiernos locales a ampliar el campo de información y que produzcan mayor cantidad de información de interés para la ciudadanía.</a:t>
            </a:r>
          </a:p>
          <a:p>
            <a:pPr algn="just"/>
            <a:r>
              <a:rPr lang="es-ES" dirty="0" smtClean="0"/>
              <a:t>Proponemos a generar un grupo de trabajo que incluya a la Oficina de Acceso a la Información, Oficina de Prensa, Dirección Administrativa y Dirección de Planificación.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47109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s-ES" b="1" dirty="0" smtClean="0"/>
              <a:t>Pasos a seguir: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 smtClean="0"/>
              <a:t>Diseño del contenido para redes sociales:</a:t>
            </a:r>
            <a:r>
              <a:rPr lang="es-ES" dirty="0" smtClean="0"/>
              <a:t> a continuación se proponen diseños para este paso.</a:t>
            </a:r>
          </a:p>
          <a:p>
            <a:r>
              <a:rPr lang="es-ES" b="1" dirty="0" smtClean="0"/>
              <a:t>Calendario para publicar en las redes sociales: </a:t>
            </a:r>
            <a:r>
              <a:rPr lang="es-ES" dirty="0" smtClean="0"/>
              <a:t>planificar la difusión teniendo en cuenta el contexto actual.</a:t>
            </a:r>
          </a:p>
          <a:p>
            <a:r>
              <a:rPr lang="es-ES" b="1" dirty="0" smtClean="0"/>
              <a:t>Estrategia en redes sociales: </a:t>
            </a:r>
            <a:r>
              <a:rPr lang="es-ES" dirty="0" smtClean="0"/>
              <a:t>definir el objetivo, el contenido visual y el mensaje a difundir.</a:t>
            </a:r>
          </a:p>
          <a:p>
            <a:r>
              <a:rPr lang="es-ES" b="1" dirty="0" smtClean="0"/>
              <a:t>Fomentar la participación de los seguidores: </a:t>
            </a:r>
            <a:r>
              <a:rPr lang="es-ES" dirty="0" smtClean="0"/>
              <a:t>generar debates y recabar información.</a:t>
            </a:r>
          </a:p>
          <a:p>
            <a:r>
              <a:rPr lang="es-ES" b="1" dirty="0" smtClean="0"/>
              <a:t>Medir y evaluar los resultados: </a:t>
            </a:r>
            <a:r>
              <a:rPr lang="es-ES" dirty="0" smtClean="0"/>
              <a:t>a fin de conocer el impacto y mejorar para el futuro.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4816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s-ES" b="1" dirty="0" smtClean="0"/>
              <a:t>Modelos de afiches: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Para llamar la atención de la ciudadanía, es importante prestar especial atención a la parte visual de la información que se quiere presentar. </a:t>
            </a:r>
          </a:p>
          <a:p>
            <a:r>
              <a:rPr lang="es-ES" dirty="0" smtClean="0"/>
              <a:t>Para ellos es importante recurrir a un equipo que incluya a comunicadores y diseñadores, a fin de hacer efectivo el mensaje.</a:t>
            </a:r>
          </a:p>
          <a:p>
            <a:r>
              <a:rPr lang="es-ES" dirty="0" smtClean="0"/>
              <a:t>A continuación se muestran algunos ejemplos de como se podría presentar y ordenar la información de manera clara.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9553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264066" y="320842"/>
            <a:ext cx="1251284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Logo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73768" y="320842"/>
            <a:ext cx="6020803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Nombre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673766" y="1892965"/>
            <a:ext cx="7841584" cy="37698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Organigrama de la Institución: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673768" y="5983700"/>
            <a:ext cx="7841582" cy="3850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Periodo de Gobierno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958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264066" y="320842"/>
            <a:ext cx="1251284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Logo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73768" y="320842"/>
            <a:ext cx="6020803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Nombre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673767" y="1904999"/>
            <a:ext cx="7841584" cy="6374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Dependencia: Dirección, Secretaría, Jefatura </a:t>
            </a:r>
            <a:r>
              <a:rPr lang="es-ES" dirty="0">
                <a:solidFill>
                  <a:srgbClr val="FF0000"/>
                </a:solidFill>
              </a:rPr>
              <a:t>(</a:t>
            </a:r>
            <a:r>
              <a:rPr lang="es-ES" dirty="0" smtClean="0">
                <a:solidFill>
                  <a:srgbClr val="FF0000"/>
                </a:solidFill>
              </a:rPr>
              <a:t>ejemplo: Tránsito, Salud, Educación, Medio Ambiente, Oficina de Acceso a la Información, etc.).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673768" y="5983700"/>
            <a:ext cx="7841582" cy="3850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R</a:t>
            </a:r>
            <a:r>
              <a:rPr lang="es-ES" dirty="0" smtClean="0">
                <a:solidFill>
                  <a:srgbClr val="FF0000"/>
                </a:solidFill>
              </a:rPr>
              <a:t>esponsable:		Datos de contacto: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673766" y="2875351"/>
            <a:ext cx="3608302" cy="28516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Principales funciones de la dependencia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4850781" y="2837248"/>
            <a:ext cx="3664570" cy="28516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Principales servicios que ofrece la dependencia a la ciudadanía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57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264066" y="320842"/>
            <a:ext cx="1251284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Logo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73768" y="320842"/>
            <a:ext cx="6020803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Nombre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673767" y="1904999"/>
            <a:ext cx="7841584" cy="6374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Descripción de Principales Programas de la Institución (ejemplo: Programa de vaso de leche, almuerzo escolar, comisiones vecinales, becas, </a:t>
            </a:r>
            <a:r>
              <a:rPr lang="es-ES" dirty="0" err="1" smtClean="0">
                <a:solidFill>
                  <a:srgbClr val="FF0000"/>
                </a:solidFill>
              </a:rPr>
              <a:t>etc</a:t>
            </a:r>
            <a:r>
              <a:rPr lang="es-ES" dirty="0" smtClean="0">
                <a:solidFill>
                  <a:srgbClr val="FF0000"/>
                </a:solidFill>
              </a:rPr>
              <a:t>)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673768" y="5983700"/>
            <a:ext cx="7841582" cy="3850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Responsable:		Datos de contacto: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673766" y="2875351"/>
            <a:ext cx="3608302" cy="28516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Objetivos e inversión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4850781" y="2837248"/>
            <a:ext cx="3664570" cy="28516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Beneficiarios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915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264066" y="320842"/>
            <a:ext cx="1251284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Logo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73768" y="320842"/>
            <a:ext cx="6020803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Nombre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673767" y="1904999"/>
            <a:ext cx="7841584" cy="6374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Descripción de Principales Programas de la Institución (ejemplo: Programa de vaso de leche, almuerzo escolar, comisiones vecinales, becas, </a:t>
            </a:r>
            <a:r>
              <a:rPr lang="es-ES" dirty="0" err="1" smtClean="0">
                <a:solidFill>
                  <a:srgbClr val="FF0000"/>
                </a:solidFill>
              </a:rPr>
              <a:t>etc</a:t>
            </a:r>
            <a:r>
              <a:rPr lang="es-ES" dirty="0" smtClean="0">
                <a:solidFill>
                  <a:srgbClr val="FF0000"/>
                </a:solidFill>
              </a:rPr>
              <a:t>)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673768" y="5983700"/>
            <a:ext cx="7841582" cy="3850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Responsable:		Datos de contacto: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673766" y="2875351"/>
            <a:ext cx="3608302" cy="28516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Beneficiarios, población objetivo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4850781" y="2837248"/>
            <a:ext cx="3664570" cy="28516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Requisitos para ser Beneficiario, solicitud para ser beneficiario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495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s-ES" b="1" dirty="0" smtClean="0"/>
              <a:t>Recomendaciones: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i="1" dirty="0" smtClean="0"/>
              <a:t>Si no cuenta con un equipo de diseñadores, ni recursos para ello:</a:t>
            </a:r>
            <a:r>
              <a:rPr lang="es-ES" dirty="0" smtClean="0"/>
              <a:t> el presente documento puede ser utilizado como plantilla para el diseño de los afiches para redes sociales.</a:t>
            </a:r>
          </a:p>
          <a:p>
            <a:r>
              <a:rPr lang="es-ES" dirty="0" smtClean="0"/>
              <a:t>Completando los cuadros con la información que se señala y dándole un formato de acuerdo a la imagen de su institución.</a:t>
            </a:r>
          </a:p>
          <a:p>
            <a:r>
              <a:rPr lang="es-ES" dirty="0" smtClean="0"/>
              <a:t>Guardar en formato .</a:t>
            </a:r>
            <a:r>
              <a:rPr lang="es-ES" dirty="0" err="1" smtClean="0"/>
              <a:t>jpg</a:t>
            </a:r>
            <a:r>
              <a:rPr lang="es-ES" dirty="0" smtClean="0"/>
              <a:t> para generar las imágenes.</a:t>
            </a:r>
          </a:p>
          <a:p>
            <a:r>
              <a:rPr lang="es-ES" dirty="0" smtClean="0"/>
              <a:t>Publicar en las redes sociales de la institución.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072507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534</Words>
  <Application>Microsoft Office PowerPoint</Application>
  <PresentationFormat>Presentación en pantalla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Transparencia en redes sociales: Servicios a la comunidad.</vt:lpstr>
      <vt:lpstr>Pasos a seguir:</vt:lpstr>
      <vt:lpstr>Modelos de afiches:</vt:lpstr>
      <vt:lpstr>Presentación de PowerPoint</vt:lpstr>
      <vt:lpstr>Presentación de PowerPoint</vt:lpstr>
      <vt:lpstr>Presentación de PowerPoint</vt:lpstr>
      <vt:lpstr>Presentación de PowerPoint</vt:lpstr>
      <vt:lpstr>Recomendaciones:</vt:lpstr>
    </vt:vector>
  </TitlesOfParts>
  <Company>RevolucionUnattended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userpc1</cp:lastModifiedBy>
  <cp:revision>18</cp:revision>
  <dcterms:created xsi:type="dcterms:W3CDTF">2019-02-12T04:39:45Z</dcterms:created>
  <dcterms:modified xsi:type="dcterms:W3CDTF">2019-02-12T13:57:44Z</dcterms:modified>
</cp:coreProperties>
</file>