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282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83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240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58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589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722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821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5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5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74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3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A74DB-9A47-4450-8855-CF68E580D5FF}" type="datetimeFigureOut">
              <a:rPr lang="es-ES" smtClean="0"/>
              <a:t>12/02/2019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F80ED-943B-41D7-9464-FF43ED769E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48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770809" y="246699"/>
            <a:ext cx="7534275" cy="6624180"/>
            <a:chOff x="770809" y="246699"/>
            <a:chExt cx="7534275" cy="6624180"/>
          </a:xfrm>
        </p:grpSpPr>
        <p:grpSp>
          <p:nvGrpSpPr>
            <p:cNvPr id="5" name="Grupo 4"/>
            <p:cNvGrpSpPr/>
            <p:nvPr/>
          </p:nvGrpSpPr>
          <p:grpSpPr>
            <a:xfrm>
              <a:off x="770809" y="246699"/>
              <a:ext cx="7534275" cy="6624180"/>
              <a:chOff x="68978" y="-231822"/>
              <a:chExt cx="7534275" cy="6624180"/>
            </a:xfrm>
          </p:grpSpPr>
          <p:grpSp>
            <p:nvGrpSpPr>
              <p:cNvPr id="7" name="Grupo 6"/>
              <p:cNvGrpSpPr/>
              <p:nvPr/>
            </p:nvGrpSpPr>
            <p:grpSpPr>
              <a:xfrm>
                <a:off x="68978" y="-231822"/>
                <a:ext cx="7534275" cy="6624180"/>
                <a:chOff x="68978" y="-231822"/>
                <a:chExt cx="7534275" cy="6624180"/>
              </a:xfrm>
            </p:grpSpPr>
            <p:pic>
              <p:nvPicPr>
                <p:cNvPr id="9" name="Imagen 8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978" y="5502088"/>
                  <a:ext cx="7534275" cy="8902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" name="Imagen 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53000" y="-22272"/>
                  <a:ext cx="2143125" cy="80708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" name="Imagen 10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2450" y="-231822"/>
                  <a:ext cx="1885950" cy="107759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8" name="Rectángulo 7"/>
              <p:cNvSpPr/>
              <p:nvPr/>
            </p:nvSpPr>
            <p:spPr>
              <a:xfrm>
                <a:off x="581025" y="1362943"/>
                <a:ext cx="6410325" cy="2575991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s-ES" sz="3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Ideas para la Transparencia en redes sociales:</a:t>
                </a:r>
                <a:r>
                  <a:rPr lang="es-ES" sz="3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Información Administrativa y Financiera. </a:t>
                </a:r>
                <a:endParaRPr lang="es-ES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6" name="Cuadro de texto 2"/>
            <p:cNvSpPr txBox="1">
              <a:spLocks noChangeArrowheads="1"/>
            </p:cNvSpPr>
            <p:nvPr/>
          </p:nvSpPr>
          <p:spPr bwMode="auto">
            <a:xfrm>
              <a:off x="2182097" y="4867174"/>
              <a:ext cx="4711700" cy="596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Las opiniones vertidas en el presente material son de exclusiva responsabilidad de quienes las emiten y no representan, necesariamente, el pensamiento de la Unión Europea u otras instituciones que se mencionan.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s-ES" sz="800" dirty="0">
                  <a:solidFill>
                    <a:srgbClr val="59595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 puede reproducir y traducir parcialmente el texto publicado siempre que se indique la fuente.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9578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Presupuesto de la Entidad – Año 2019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262821"/>
              </p:ext>
            </p:extLst>
          </p:nvPr>
        </p:nvGraphicFramePr>
        <p:xfrm>
          <a:off x="673768" y="2658976"/>
          <a:ext cx="7841582" cy="2987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76296"/>
                <a:gridCol w="2865286"/>
              </a:tblGrid>
              <a:tr h="597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por</a:t>
                      </a:r>
                      <a:r>
                        <a:rPr lang="es-ES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tipo de Presupuesto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Monto</a:t>
                      </a:r>
                      <a:r>
                        <a:rPr lang="es-E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en Guaraníes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75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 Presupuesto de Programas de Administración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75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 Presupuesto de Programas de Acción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75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 Presupuesto de Programas de Inversión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75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 Presupuesto de Programas del Servicio de la Deuda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2019 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576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Presupuesto de la Entidad – Año 2019 – Por tipo de Gasto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2019 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73766" y="2658981"/>
            <a:ext cx="7841584" cy="30680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Torta porcentual por tipos de gastos (por ejemplo: salarios, gastos rígidos, obras, saneamiento, </a:t>
            </a:r>
            <a:r>
              <a:rPr lang="es-ES" dirty="0" err="1" smtClean="0">
                <a:solidFill>
                  <a:srgbClr val="FF0000"/>
                </a:solidFill>
              </a:rPr>
              <a:t>etc</a:t>
            </a:r>
            <a:r>
              <a:rPr lang="es-ES" dirty="0" smtClean="0">
                <a:solidFill>
                  <a:srgbClr val="FF0000"/>
                </a:solidFill>
              </a:rPr>
              <a:t>).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Bajar el presupuesto a un lenguaje de fácil comprensión para el ciudadano.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17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Ingresos de la Entidad – Año 2018 – Por tipo de Ingreso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2018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73766" y="2658981"/>
            <a:ext cx="7841584" cy="30680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Señalar el monto total de ingreso.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Describir los 5 tipos de ingresos principales y sus montos.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Bajar el presupuesto a un lenguaje de fácil comprensión para el ciudadano</a:t>
            </a:r>
            <a:r>
              <a:rPr lang="es-ES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648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Recomendaciones: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Si no cuenta con un equipo de diseñadores, ni recursos para ello:</a:t>
            </a:r>
            <a:r>
              <a:rPr lang="es-ES" dirty="0" smtClean="0"/>
              <a:t> el presente documento puede ser utilizado como plantilla para el diseño de los afiches para redes sociales.</a:t>
            </a:r>
          </a:p>
          <a:p>
            <a:r>
              <a:rPr lang="es-ES" dirty="0" smtClean="0"/>
              <a:t>Completando los cuadros con la información que se señala y dándole un formato de acuerdo a la imagen de su institución.</a:t>
            </a:r>
          </a:p>
          <a:p>
            <a:r>
              <a:rPr lang="es-ES" dirty="0" smtClean="0"/>
              <a:t>Guardar en formato .</a:t>
            </a:r>
            <a:r>
              <a:rPr lang="es-ES" dirty="0" err="1" smtClean="0"/>
              <a:t>jpg</a:t>
            </a:r>
            <a:r>
              <a:rPr lang="es-ES" dirty="0" smtClean="0"/>
              <a:t> para generar las imágenes.</a:t>
            </a:r>
          </a:p>
          <a:p>
            <a:r>
              <a:rPr lang="es-ES" dirty="0" smtClean="0"/>
              <a:t>Publicar en las redes sociales de la institución.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089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3600" b="1" dirty="0" smtClean="0"/>
              <a:t>Transparencia en redes sociales:</a:t>
            </a:r>
            <a:br>
              <a:rPr lang="es-ES" sz="3600" b="1" dirty="0" smtClean="0"/>
            </a:br>
            <a:r>
              <a:rPr lang="es-ES" sz="3600" b="1" dirty="0" smtClean="0"/>
              <a:t>Información</a:t>
            </a:r>
            <a:r>
              <a:rPr lang="es-ES" sz="3600" b="1" dirty="0" smtClean="0"/>
              <a:t> administrativa </a:t>
            </a:r>
            <a:r>
              <a:rPr lang="es-ES" sz="3600" b="1" dirty="0" smtClean="0"/>
              <a:t>y </a:t>
            </a:r>
            <a:r>
              <a:rPr lang="es-ES" sz="3600" b="1" dirty="0" smtClean="0"/>
              <a:t>financiera.</a:t>
            </a:r>
            <a:endParaRPr lang="es-ES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dirty="0"/>
              <a:t>presente </a:t>
            </a:r>
            <a:r>
              <a:rPr lang="es-ES" dirty="0" smtClean="0"/>
              <a:t>documento </a:t>
            </a:r>
            <a:r>
              <a:rPr lang="es-ES" dirty="0"/>
              <a:t>tiene como objetivo </a:t>
            </a:r>
            <a:r>
              <a:rPr lang="es-ES" dirty="0" smtClean="0"/>
              <a:t>convertirse en una guía para la presentación de información administrativa básica por parte de los </a:t>
            </a:r>
            <a:r>
              <a:rPr lang="es-ES" dirty="0"/>
              <a:t>G</a:t>
            </a:r>
            <a:r>
              <a:rPr lang="es-ES" dirty="0" smtClean="0"/>
              <a:t>obiernos Locales, con el fin de </a:t>
            </a:r>
            <a:r>
              <a:rPr lang="es-ES" dirty="0"/>
              <a:t>acercar a la ciudadanía </a:t>
            </a:r>
            <a:r>
              <a:rPr lang="es-ES" dirty="0" smtClean="0"/>
              <a:t>información de fácil comprensión.</a:t>
            </a:r>
            <a:endParaRPr lang="es-ES" dirty="0"/>
          </a:p>
          <a:p>
            <a:pPr algn="just"/>
            <a:r>
              <a:rPr lang="es-ES" dirty="0" smtClean="0"/>
              <a:t>Proponemos plantillas básicas, con unos ejemplos que se muestran a continuación.</a:t>
            </a:r>
          </a:p>
          <a:p>
            <a:pPr algn="just"/>
            <a:r>
              <a:rPr lang="es-ES" dirty="0" smtClean="0"/>
              <a:t>Instamos a los gobiernos locales a ampliar el campo de información y que produzcan mayor cantidad de información de interés para la ciudadanía.</a:t>
            </a:r>
          </a:p>
          <a:p>
            <a:pPr algn="just"/>
            <a:r>
              <a:rPr lang="es-ES" dirty="0" smtClean="0"/>
              <a:t>Proponemos a generar un grupo de trabajo que incluya a la Oficina de Acceso a la Información, Oficina de Prensa, Dirección Administrativa y Dirección de Planificación.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710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Pasos a seguir: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Diseño del contenido para redes sociales:</a:t>
            </a:r>
            <a:r>
              <a:rPr lang="es-ES" dirty="0" smtClean="0"/>
              <a:t> a continuación se proponen diseños para este paso.</a:t>
            </a:r>
          </a:p>
          <a:p>
            <a:r>
              <a:rPr lang="es-ES" b="1" dirty="0" smtClean="0"/>
              <a:t>Calendario para publicar en las redes sociales: </a:t>
            </a:r>
            <a:r>
              <a:rPr lang="es-ES" dirty="0" smtClean="0"/>
              <a:t>planificar la difusión teniendo en cuenta el contexto actual.</a:t>
            </a:r>
          </a:p>
          <a:p>
            <a:r>
              <a:rPr lang="es-ES" b="1" dirty="0" smtClean="0"/>
              <a:t>Estrategia en redes sociales: </a:t>
            </a:r>
            <a:r>
              <a:rPr lang="es-ES" dirty="0" smtClean="0"/>
              <a:t>definir el objetivo, el contenido visual y el mensaje a difundir.</a:t>
            </a:r>
          </a:p>
          <a:p>
            <a:r>
              <a:rPr lang="es-ES" b="1" dirty="0" smtClean="0"/>
              <a:t>Fomentar la participación de los seguidores: </a:t>
            </a:r>
            <a:r>
              <a:rPr lang="es-ES" dirty="0" smtClean="0"/>
              <a:t>generar debates y recabar información.</a:t>
            </a:r>
          </a:p>
          <a:p>
            <a:r>
              <a:rPr lang="es-ES" b="1" dirty="0" smtClean="0"/>
              <a:t>Medir y evaluar los resultados: </a:t>
            </a:r>
            <a:r>
              <a:rPr lang="es-ES" dirty="0" smtClean="0"/>
              <a:t>a fin de conocer el impacto y mejorar para el futuro.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481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/>
              <a:t>Modelos de afiches: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llamar la atención de la ciudadanía, es importante prestar especial atención a la parte visual de la información que se quiere presentar. </a:t>
            </a:r>
          </a:p>
          <a:p>
            <a:r>
              <a:rPr lang="es-ES" dirty="0" smtClean="0"/>
              <a:t>Para ellos es importante recurrir a un equipo que incluya a comunicadores y diseñadores, a fin de hacer efectivo el mensaje.</a:t>
            </a:r>
          </a:p>
          <a:p>
            <a:r>
              <a:rPr lang="es-ES" dirty="0" smtClean="0"/>
              <a:t>A continuación se muestran algunos ejemplos de como se podría presentar y ordenar la información de manera clara.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955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73766" y="1892965"/>
            <a:ext cx="3545308" cy="37698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Misión de la Institución: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970042" y="1904999"/>
            <a:ext cx="3545308" cy="37578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Visión de la Institución: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Periodo de Gobierno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5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73766" y="1892965"/>
            <a:ext cx="1572129" cy="1395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Fotografía del Gobernador o Intendente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630905" y="1904999"/>
            <a:ext cx="5884445" cy="13836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Perfil o </a:t>
            </a:r>
            <a:r>
              <a:rPr lang="es-ES" dirty="0" err="1" smtClean="0">
                <a:solidFill>
                  <a:srgbClr val="FF0000"/>
                </a:solidFill>
              </a:rPr>
              <a:t>Curriculum</a:t>
            </a:r>
            <a:r>
              <a:rPr lang="es-ES" dirty="0" smtClean="0">
                <a:solidFill>
                  <a:srgbClr val="FF0000"/>
                </a:solidFill>
              </a:rPr>
              <a:t> de la autoridad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Periodo de Gobierno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73766" y="3575377"/>
            <a:ext cx="7841584" cy="2151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Mensaje de la autoridad, propuestas o desafíos de la comunidad: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5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Recursos Humanos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530107"/>
              </p:ext>
            </p:extLst>
          </p:nvPr>
        </p:nvGraphicFramePr>
        <p:xfrm>
          <a:off x="673768" y="2658976"/>
          <a:ext cx="7841581" cy="298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4816"/>
                <a:gridCol w="1655281"/>
                <a:gridCol w="1655281"/>
                <a:gridCol w="1656203"/>
              </a:tblGrid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r>
                        <a:rPr lang="es-ES" sz="1100" dirty="0" smtClean="0">
                          <a:effectLst/>
                        </a:rPr>
                        <a:t>Cantidad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Hombres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Mujeres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Total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Total de funcionarios: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Funcionarios nombrados: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Funcionarios contratados: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2019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190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Recursos Humanos – Porcentaje entre hombres y mujeres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42978"/>
              </p:ext>
            </p:extLst>
          </p:nvPr>
        </p:nvGraphicFramePr>
        <p:xfrm>
          <a:off x="673768" y="2658976"/>
          <a:ext cx="7841582" cy="298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4580"/>
                <a:gridCol w="2098501"/>
                <a:gridCol w="2098501"/>
              </a:tblGrid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r>
                        <a:rPr lang="es-ES" sz="1100" dirty="0" smtClean="0">
                          <a:effectLst/>
                        </a:rPr>
                        <a:t>Porcentaje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Hombres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Mujeres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Total de funcionarios: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Funcionarios nombrados: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6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Funcionarios contratados: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2019 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5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64066" y="320842"/>
            <a:ext cx="1251284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Logo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73768" y="320842"/>
            <a:ext cx="6020803" cy="1251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Nombre de la Institución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73767" y="1905000"/>
            <a:ext cx="7841584" cy="42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Patrimonio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73768" y="5983700"/>
            <a:ext cx="7841582" cy="385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FF0000"/>
                </a:solidFill>
              </a:rPr>
              <a:t>Año Fiscal 2018 (hasta el 31/12/2018) 			Fuente: (citar fuente)</a:t>
            </a:r>
            <a:endParaRPr lang="es-ES" sz="12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081187"/>
              </p:ext>
            </p:extLst>
          </p:nvPr>
        </p:nvGraphicFramePr>
        <p:xfrm>
          <a:off x="673768" y="2658974"/>
          <a:ext cx="7841582" cy="2987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4580"/>
                <a:gridCol w="2098501"/>
                <a:gridCol w="2098501"/>
              </a:tblGrid>
              <a:tr h="1493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r>
                        <a:rPr lang="es-ES" sz="1100" dirty="0" smtClean="0">
                          <a:effectLst/>
                        </a:rPr>
                        <a:t>Patrimonio</a:t>
                      </a:r>
                      <a:r>
                        <a:rPr lang="es-ES" sz="1100" baseline="0" dirty="0" smtClean="0">
                          <a:effectLst/>
                        </a:rPr>
                        <a:t> Neto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Activo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493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Monto</a:t>
                      </a:r>
                      <a:r>
                        <a:rPr lang="es-E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en Guaraníes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Monto</a:t>
                      </a:r>
                      <a:r>
                        <a:rPr lang="es-E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en Guaraníes</a:t>
                      </a: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Monto</a:t>
                      </a:r>
                      <a:r>
                        <a:rPr lang="es-E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en Guaraníes</a:t>
                      </a: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3730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687</Words>
  <Application>Microsoft Office PowerPoint</Application>
  <PresentationFormat>Presentación en pantalla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Transparencia en redes sociales: Información administrativa y financiera.</vt:lpstr>
      <vt:lpstr>Pasos a seguir:</vt:lpstr>
      <vt:lpstr>Modelos de afiches: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Recomendaciones: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userpc1</cp:lastModifiedBy>
  <cp:revision>15</cp:revision>
  <dcterms:created xsi:type="dcterms:W3CDTF">2019-02-12T04:39:45Z</dcterms:created>
  <dcterms:modified xsi:type="dcterms:W3CDTF">2019-02-12T13:56:56Z</dcterms:modified>
</cp:coreProperties>
</file>